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5"/>
  </p:notesMasterIdLst>
  <p:sldIdLst>
    <p:sldId id="256" r:id="rId2"/>
    <p:sldId id="257" r:id="rId3"/>
    <p:sldId id="258" r:id="rId4"/>
    <p:sldId id="259" r:id="rId5"/>
    <p:sldId id="262" r:id="rId6"/>
    <p:sldId id="264" r:id="rId7"/>
    <p:sldId id="265" r:id="rId8"/>
    <p:sldId id="266" r:id="rId9"/>
    <p:sldId id="263" r:id="rId10"/>
    <p:sldId id="267" r:id="rId11"/>
    <p:sldId id="268" r:id="rId12"/>
    <p:sldId id="260" r:id="rId13"/>
    <p:sldId id="261"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47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EE93DAC-87B2-4DFE-98B4-0664F6DCCB10}" type="datetimeFigureOut">
              <a:rPr lang="ar-IQ" smtClean="0"/>
              <a:t>10/09/1444</a:t>
            </a:fld>
            <a:endParaRPr lang="ar-IQ"/>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7CB579B-ABE6-4F98-A066-8D831C8B78FB}" type="slidenum">
              <a:rPr lang="ar-IQ" smtClean="0"/>
              <a:t>‹#›</a:t>
            </a:fld>
            <a:endParaRPr lang="ar-IQ"/>
          </a:p>
        </p:txBody>
      </p:sp>
    </p:spTree>
    <p:extLst>
      <p:ext uri="{BB962C8B-B14F-4D97-AF65-F5344CB8AC3E}">
        <p14:creationId xmlns:p14="http://schemas.microsoft.com/office/powerpoint/2010/main" val="37407603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5"/>
          </p:nvPr>
        </p:nvSpPr>
        <p:spPr/>
        <p:txBody>
          <a:bodyPr/>
          <a:lstStyle/>
          <a:p>
            <a:fld id="{A7CB579B-ABE6-4F98-A066-8D831C8B78FB}" type="slidenum">
              <a:rPr lang="ar-IQ" smtClean="0"/>
              <a:t>9</a:t>
            </a:fld>
            <a:endParaRPr lang="ar-IQ"/>
          </a:p>
        </p:txBody>
      </p:sp>
    </p:spTree>
    <p:extLst>
      <p:ext uri="{BB962C8B-B14F-4D97-AF65-F5344CB8AC3E}">
        <p14:creationId xmlns:p14="http://schemas.microsoft.com/office/powerpoint/2010/main" val="55365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541AE34-892B-4F54-B48A-9D7BDBA9C94F}" type="datetimeFigureOut">
              <a:rPr lang="ar-IQ" smtClean="0"/>
              <a:t>10/09/1444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A387757-3D30-4CDA-882D-474B7682618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5541AE34-892B-4F54-B48A-9D7BDBA9C94F}" type="datetimeFigureOut">
              <a:rPr lang="ar-IQ" smtClean="0"/>
              <a:t>10/09/1444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5541AE34-892B-4F54-B48A-9D7BDBA9C94F}" type="datetimeFigureOut">
              <a:rPr lang="ar-IQ" smtClean="0"/>
              <a:t>10/09/1444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5541AE34-892B-4F54-B48A-9D7BDBA9C94F}" type="datetimeFigureOut">
              <a:rPr lang="ar-IQ" smtClean="0"/>
              <a:t>10/09/1444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5541AE34-892B-4F54-B48A-9D7BDBA9C94F}" type="datetimeFigureOut">
              <a:rPr lang="ar-IQ" smtClean="0"/>
              <a:t>10/09/1444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87757-3D30-4CDA-882D-474B7682618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5541AE34-892B-4F54-B48A-9D7BDBA9C94F}" type="datetimeFigureOut">
              <a:rPr lang="ar-IQ" smtClean="0"/>
              <a:t>10/09/1444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5541AE34-892B-4F54-B48A-9D7BDBA9C94F}" type="datetimeFigureOut">
              <a:rPr lang="ar-IQ" smtClean="0"/>
              <a:t>10/09/1444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541AE34-892B-4F54-B48A-9D7BDBA9C94F}" type="datetimeFigureOut">
              <a:rPr lang="ar-IQ" smtClean="0"/>
              <a:t>10/09/1444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1AE34-892B-4F54-B48A-9D7BDBA9C94F}" type="datetimeFigureOut">
              <a:rPr lang="ar-IQ" smtClean="0"/>
              <a:t>10/09/1444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5541AE34-892B-4F54-B48A-9D7BDBA9C94F}" type="datetimeFigureOut">
              <a:rPr lang="ar-IQ" smtClean="0"/>
              <a:t>10/09/1444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87757-3D30-4CDA-882D-474B7682618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5541AE34-892B-4F54-B48A-9D7BDBA9C94F}" type="datetimeFigureOut">
              <a:rPr lang="ar-IQ" smtClean="0"/>
              <a:t>10/09/1444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3A387757-3D30-4CDA-882D-474B76826180}"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41AE34-892B-4F54-B48A-9D7BDBA9C94F}" type="datetimeFigureOut">
              <a:rPr lang="ar-IQ" smtClean="0"/>
              <a:t>10/09/1444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387757-3D30-4CDA-882D-474B76826180}"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a:t>افات خزن </a:t>
            </a:r>
            <a:endParaRPr lang="ar-IQ" dirty="0"/>
          </a:p>
        </p:txBody>
      </p:sp>
      <p:sp>
        <p:nvSpPr>
          <p:cNvPr id="3" name="عنوان فرعي 2"/>
          <p:cNvSpPr>
            <a:spLocks noGrp="1"/>
          </p:cNvSpPr>
          <p:nvPr>
            <p:ph idx="1"/>
          </p:nvPr>
        </p:nvSpPr>
        <p:spPr/>
        <p:txBody>
          <a:bodyPr/>
          <a:lstStyle/>
          <a:p>
            <a:r>
              <a:rPr lang="ar-IQ"/>
              <a:t>الافة </a:t>
            </a:r>
            <a:r>
              <a:rPr lang="en-US"/>
              <a:t>pest </a:t>
            </a:r>
            <a:r>
              <a:rPr lang="ar-IQ"/>
              <a:t>: وهو  ذلك الكائن الحي الذي يسبب اضرار الى الانسان  وممتلكاته او الحيوان و قد يكون حشرة او فطر او بكتريا او اي شي اخر</a:t>
            </a:r>
            <a:endParaRPr lang="ar-IQ" dirty="0"/>
          </a:p>
        </p:txBody>
      </p:sp>
    </p:spTree>
    <p:extLst>
      <p:ext uri="{BB962C8B-B14F-4D97-AF65-F5344CB8AC3E}">
        <p14:creationId xmlns:p14="http://schemas.microsoft.com/office/powerpoint/2010/main" val="1470348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AAFF7F-2A2B-A1B6-86A7-55316D7EB023}"/>
              </a:ext>
            </a:extLst>
          </p:cNvPr>
          <p:cNvSpPr>
            <a:spLocks noGrp="1"/>
          </p:cNvSpPr>
          <p:nvPr>
            <p:ph type="title" idx="4294967295"/>
          </p:nvPr>
        </p:nvSpPr>
        <p:spPr>
          <a:xfrm>
            <a:off x="838200" y="704850"/>
            <a:ext cx="8305800" cy="1143000"/>
          </a:xfrm>
        </p:spPr>
        <p:txBody>
          <a:bodyPr>
            <a:normAutofit fontScale="90000"/>
          </a:bodyPr>
          <a:lstStyle/>
          <a:p>
            <a:r>
              <a:rPr lang="ar-IQ" dirty="0"/>
              <a:t>التخزين في المخازن </a:t>
            </a:r>
            <a:r>
              <a:rPr lang="en-US" dirty="0"/>
              <a:t>storage in ware house </a:t>
            </a:r>
            <a:endParaRPr lang="ar-IQ" dirty="0"/>
          </a:p>
        </p:txBody>
      </p:sp>
    </p:spTree>
    <p:extLst>
      <p:ext uri="{BB962C8B-B14F-4D97-AF65-F5344CB8AC3E}">
        <p14:creationId xmlns:p14="http://schemas.microsoft.com/office/powerpoint/2010/main" val="110083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a:extLst>
              <a:ext uri="{FF2B5EF4-FFF2-40B4-BE49-F238E27FC236}">
                <a16:creationId xmlns:a16="http://schemas.microsoft.com/office/drawing/2014/main" id="{E9B7FB06-0C13-4EAD-9ADB-550A004802E7}"/>
              </a:ext>
            </a:extLst>
          </p:cNvPr>
          <p:cNvSpPr>
            <a:spLocks noGrp="1"/>
          </p:cNvSpPr>
          <p:nvPr>
            <p:ph type="title"/>
          </p:nvPr>
        </p:nvSpPr>
        <p:spPr/>
        <p:txBody>
          <a:bodyPr/>
          <a:lstStyle/>
          <a:p>
            <a:r>
              <a:rPr lang="ar-IQ" dirty="0"/>
              <a:t>ماهي الشروط اللازمة توفرها في بناء المخازن المثالية </a:t>
            </a:r>
          </a:p>
        </p:txBody>
      </p:sp>
    </p:spTree>
    <p:extLst>
      <p:ext uri="{BB962C8B-B14F-4D97-AF65-F5344CB8AC3E}">
        <p14:creationId xmlns:p14="http://schemas.microsoft.com/office/powerpoint/2010/main" val="210222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ماهي مواصفات الحبوب  التي يتم استلامها لتخزينها في الصوامع </a:t>
            </a:r>
          </a:p>
        </p:txBody>
      </p:sp>
      <p:sp>
        <p:nvSpPr>
          <p:cNvPr id="3" name="عنصر نائب للمحتوى 2"/>
          <p:cNvSpPr>
            <a:spLocks noGrp="1"/>
          </p:cNvSpPr>
          <p:nvPr>
            <p:ph idx="1"/>
          </p:nvPr>
        </p:nvSpPr>
        <p:spPr/>
        <p:txBody>
          <a:bodyPr/>
          <a:lstStyle/>
          <a:p>
            <a:r>
              <a:rPr lang="ar-IQ" dirty="0"/>
              <a:t>1- ان تكون احد الاصناف العالمية التي توصي بزراعتها وزارة الزراعة والمياه مع حد اقصى للخلط لا يتجاوز 10 % </a:t>
            </a:r>
            <a:endParaRPr lang="en-US" dirty="0"/>
          </a:p>
          <a:p>
            <a:r>
              <a:rPr lang="ar-IQ" dirty="0"/>
              <a:t>2- ان تكون خالية من الاصابات الحشرية والفطرية والروائح وبذور الادغال واقصى حد للشوائب 15 % والحد الاقصى للحبوب الضامرة او التالفة 5% </a:t>
            </a:r>
            <a:endParaRPr lang="en-US" dirty="0"/>
          </a:p>
          <a:p>
            <a:r>
              <a:rPr lang="ar-IQ" dirty="0"/>
              <a:t>3- المحتوى المائي للحبة لا يتجاوز 12-13 % </a:t>
            </a:r>
          </a:p>
        </p:txBody>
      </p:sp>
    </p:spTree>
    <p:extLst>
      <p:ext uri="{BB962C8B-B14F-4D97-AF65-F5344CB8AC3E}">
        <p14:creationId xmlns:p14="http://schemas.microsoft.com/office/powerpoint/2010/main" val="240796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229600" cy="936104"/>
          </a:xfrm>
        </p:spPr>
        <p:txBody>
          <a:bodyPr>
            <a:noAutofit/>
          </a:bodyPr>
          <a:lstStyle/>
          <a:p>
            <a:r>
              <a:rPr lang="ar-IQ" sz="2800" dirty="0"/>
              <a:t>ماهي التحاليل   التي تجرى على الحبوب في المختبرات التابعة الى للدائرة  في حالة قبول  شحنة الحبوب  </a:t>
            </a:r>
            <a:br>
              <a:rPr lang="en-US" sz="2800" dirty="0"/>
            </a:br>
            <a:endParaRPr lang="ar-IQ" sz="2800"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a:t>-  معرفة النسبة المئوية  للإصابة بالحشرات او الفطريات او وجود البقع السوداء </a:t>
            </a:r>
            <a:endParaRPr lang="en-US" dirty="0"/>
          </a:p>
          <a:p>
            <a:r>
              <a:rPr lang="ar-IQ" dirty="0"/>
              <a:t>2- نوعية الحنطة ودرجة الجودة </a:t>
            </a:r>
            <a:endParaRPr lang="en-US" dirty="0"/>
          </a:p>
          <a:p>
            <a:r>
              <a:rPr lang="ar-IQ" dirty="0"/>
              <a:t> 3- نسبة الشوائب  </a:t>
            </a:r>
            <a:endParaRPr lang="en-US" dirty="0"/>
          </a:p>
          <a:p>
            <a:r>
              <a:rPr lang="ar-IQ" dirty="0"/>
              <a:t>4- الوزن النوعي والمحتوى المائي للحبة </a:t>
            </a:r>
            <a:endParaRPr lang="en-US" dirty="0"/>
          </a:p>
          <a:p>
            <a:r>
              <a:rPr lang="ar-IQ" dirty="0"/>
              <a:t>5- النسبة المئوية للبروتين </a:t>
            </a:r>
          </a:p>
        </p:txBody>
      </p:sp>
    </p:spTree>
    <p:extLst>
      <p:ext uri="{BB962C8B-B14F-4D97-AF65-F5344CB8AC3E}">
        <p14:creationId xmlns:p14="http://schemas.microsoft.com/office/powerpoint/2010/main" val="233386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ما هي الاهمية من تخزين الحبوب </a:t>
            </a:r>
          </a:p>
        </p:txBody>
      </p:sp>
      <p:sp>
        <p:nvSpPr>
          <p:cNvPr id="3" name="عنوان فرعي 2"/>
          <p:cNvSpPr>
            <a:spLocks noGrp="1"/>
          </p:cNvSpPr>
          <p:nvPr>
            <p:ph idx="1"/>
          </p:nvPr>
        </p:nvSpPr>
        <p:spPr/>
        <p:txBody>
          <a:bodyPr>
            <a:normAutofit/>
          </a:bodyPr>
          <a:lstStyle/>
          <a:p>
            <a:r>
              <a:rPr lang="ar-IQ" dirty="0"/>
              <a:t>1- يخزن الفلاح كمية من البذور تقاوي للزراعة </a:t>
            </a:r>
            <a:endParaRPr lang="en-US" dirty="0"/>
          </a:p>
          <a:p>
            <a:r>
              <a:rPr lang="ar-IQ" dirty="0"/>
              <a:t>2- التاجر يخزنها لحين بيعها </a:t>
            </a:r>
            <a:endParaRPr lang="en-US" dirty="0"/>
          </a:p>
          <a:p>
            <a:r>
              <a:rPr lang="ar-IQ" dirty="0"/>
              <a:t>3- الامم الراقية تحاول خزن كميات كبيرة من الحبوب لمجابهة الازمات والاغراض الاستهلاك والتجارة .</a:t>
            </a:r>
            <a:endParaRPr lang="en-US" dirty="0"/>
          </a:p>
          <a:p>
            <a:endParaRPr lang="ar-IQ" dirty="0"/>
          </a:p>
        </p:txBody>
      </p:sp>
    </p:spTree>
    <p:extLst>
      <p:ext uri="{BB962C8B-B14F-4D97-AF65-F5344CB8AC3E}">
        <p14:creationId xmlns:p14="http://schemas.microsoft.com/office/powerpoint/2010/main" val="78560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طرق التخزين </a:t>
            </a:r>
          </a:p>
        </p:txBody>
      </p:sp>
      <p:sp>
        <p:nvSpPr>
          <p:cNvPr id="3" name="عنصر نائب للمحتوى 2"/>
          <p:cNvSpPr>
            <a:spLocks noGrp="1"/>
          </p:cNvSpPr>
          <p:nvPr>
            <p:ph idx="1"/>
          </p:nvPr>
        </p:nvSpPr>
        <p:spPr/>
        <p:txBody>
          <a:bodyPr/>
          <a:lstStyle/>
          <a:p>
            <a:r>
              <a:rPr lang="ar-IQ" dirty="0"/>
              <a:t>أ- التخزين في العراء </a:t>
            </a:r>
            <a:r>
              <a:rPr lang="en-US" dirty="0"/>
              <a:t>storage in open </a:t>
            </a:r>
          </a:p>
          <a:p>
            <a:r>
              <a:rPr lang="ar-IQ" dirty="0"/>
              <a:t>طمر الحبوب في جوف الارض ( المدافن ) </a:t>
            </a:r>
            <a:r>
              <a:rPr lang="en-US" dirty="0"/>
              <a:t>under ground storage</a:t>
            </a:r>
            <a:endParaRPr lang="ar-IQ" dirty="0"/>
          </a:p>
          <a:p>
            <a:r>
              <a:rPr lang="ar-IQ" dirty="0"/>
              <a:t>- التخزين في غرف طينية </a:t>
            </a:r>
            <a:r>
              <a:rPr lang="en-US" dirty="0"/>
              <a:t>storage in muddy rooms </a:t>
            </a:r>
          </a:p>
          <a:p>
            <a:r>
              <a:rPr lang="ar-IQ" dirty="0"/>
              <a:t>- التخزين في احواض اسمنتية </a:t>
            </a:r>
            <a:r>
              <a:rPr lang="en-US" dirty="0"/>
              <a:t>storage in concrete basins</a:t>
            </a:r>
          </a:p>
          <a:p>
            <a:r>
              <a:rPr lang="ar-IQ" dirty="0"/>
              <a:t>-التخزين في المخازن </a:t>
            </a:r>
            <a:r>
              <a:rPr lang="en-US" dirty="0"/>
              <a:t>storage in ware house </a:t>
            </a:r>
            <a:endParaRPr lang="ar-IQ" dirty="0"/>
          </a:p>
        </p:txBody>
      </p:sp>
    </p:spTree>
    <p:extLst>
      <p:ext uri="{BB962C8B-B14F-4D97-AF65-F5344CB8AC3E}">
        <p14:creationId xmlns:p14="http://schemas.microsoft.com/office/powerpoint/2010/main" val="17412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.6- التخزين في الصوامع </a:t>
            </a:r>
            <a:r>
              <a:rPr lang="en-US" dirty="0"/>
              <a:t>storage in silos</a:t>
            </a:r>
            <a:endParaRPr lang="ar-IQ" dirty="0"/>
          </a:p>
        </p:txBody>
      </p:sp>
      <p:sp>
        <p:nvSpPr>
          <p:cNvPr id="3" name="عنصر نائب للمحتوى 2"/>
          <p:cNvSpPr>
            <a:spLocks noGrp="1"/>
          </p:cNvSpPr>
          <p:nvPr>
            <p:ph idx="1"/>
          </p:nvPr>
        </p:nvSpPr>
        <p:spPr/>
        <p:txBody>
          <a:bodyPr/>
          <a:lstStyle/>
          <a:p>
            <a:r>
              <a:rPr lang="ar-IQ" dirty="0"/>
              <a:t>تقسم الى نوعين </a:t>
            </a:r>
          </a:p>
          <a:p>
            <a:r>
              <a:rPr lang="en-US" dirty="0"/>
              <a:t>Metal silos </a:t>
            </a:r>
            <a:r>
              <a:rPr lang="ar-IQ" dirty="0"/>
              <a:t>الصوامع المعدنية </a:t>
            </a:r>
            <a:endParaRPr lang="en-US" dirty="0"/>
          </a:p>
          <a:p>
            <a:r>
              <a:rPr lang="ar-IQ" dirty="0"/>
              <a:t>الصوامع الاسمنتية </a:t>
            </a:r>
            <a:r>
              <a:rPr lang="en-US" dirty="0" err="1"/>
              <a:t>concoret</a:t>
            </a:r>
            <a:r>
              <a:rPr lang="en-US" dirty="0"/>
              <a:t> silos </a:t>
            </a:r>
            <a:r>
              <a:rPr lang="ar-IQ" dirty="0"/>
              <a:t>: </a:t>
            </a:r>
            <a:endParaRPr lang="en-US" dirty="0"/>
          </a:p>
          <a:p>
            <a:r>
              <a:rPr lang="ar-IQ" dirty="0"/>
              <a:t>ولكل منهما محاسن </a:t>
            </a:r>
            <a:r>
              <a:rPr lang="ar-IQ" dirty="0" err="1"/>
              <a:t>ومساؤى</a:t>
            </a:r>
            <a:r>
              <a:rPr lang="ar-IQ" dirty="0"/>
              <a:t>   </a:t>
            </a:r>
            <a:r>
              <a:rPr lang="en-US" dirty="0"/>
              <a:t> </a:t>
            </a:r>
            <a:endParaRPr lang="ar-IQ" dirty="0"/>
          </a:p>
        </p:txBody>
      </p:sp>
    </p:spTree>
    <p:extLst>
      <p:ext uri="{BB962C8B-B14F-4D97-AF65-F5344CB8AC3E}">
        <p14:creationId xmlns:p14="http://schemas.microsoft.com/office/powerpoint/2010/main" val="175015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5FD698-5A9B-A45E-373C-4B95DCBBC75B}"/>
              </a:ext>
            </a:extLst>
          </p:cNvPr>
          <p:cNvSpPr>
            <a:spLocks noGrp="1"/>
          </p:cNvSpPr>
          <p:nvPr>
            <p:ph type="title"/>
          </p:nvPr>
        </p:nvSpPr>
        <p:spPr/>
        <p:txBody>
          <a:bodyPr/>
          <a:lstStyle/>
          <a:p>
            <a:r>
              <a:rPr lang="ar-IQ" dirty="0"/>
              <a:t>التخزين في العراء </a:t>
            </a:r>
          </a:p>
        </p:txBody>
      </p:sp>
      <p:sp>
        <p:nvSpPr>
          <p:cNvPr id="5" name="مربع نص 4">
            <a:extLst>
              <a:ext uri="{FF2B5EF4-FFF2-40B4-BE49-F238E27FC236}">
                <a16:creationId xmlns:a16="http://schemas.microsoft.com/office/drawing/2014/main" id="{A6A8F608-DB0D-43F2-A3E1-D74D99F055AC}"/>
              </a:ext>
            </a:extLst>
          </p:cNvPr>
          <p:cNvSpPr txBox="1"/>
          <p:nvPr/>
        </p:nvSpPr>
        <p:spPr>
          <a:xfrm>
            <a:off x="251520" y="1935480"/>
            <a:ext cx="8435280" cy="4069063"/>
          </a:xfrm>
          <a:prstGeom prst="rect">
            <a:avLst/>
          </a:prstGeom>
          <a:noFill/>
        </p:spPr>
        <p:txBody>
          <a:bodyPr wrap="square">
            <a:spAutoFit/>
          </a:bodyPr>
          <a:lstStyle/>
          <a:p>
            <a:pPr>
              <a:lnSpc>
                <a:spcPct val="200000"/>
              </a:lnSpc>
            </a:pPr>
            <a:r>
              <a:rPr lang="ar-IQ" dirty="0">
                <a:latin typeface="Arial" panose="020B0604020202020204" pitchFamily="34" charset="0"/>
                <a:cs typeface="Arial" panose="020B0604020202020204" pitchFamily="34" charset="0"/>
              </a:rPr>
              <a:t>وهذه الطريقة متبعة في العراق ومصر والسودان وبعض الدول الافريقية التي تقل الامطار فيها وميزة هذه الطريقة قلة التكاليف</a:t>
            </a:r>
          </a:p>
          <a:p>
            <a:pPr>
              <a:lnSpc>
                <a:spcPct val="200000"/>
              </a:lnSpc>
            </a:pPr>
            <a:r>
              <a:rPr lang="ar-IQ" dirty="0">
                <a:latin typeface="Arial" panose="020B0604020202020204" pitchFamily="34" charset="0"/>
                <a:cs typeface="Arial" panose="020B0604020202020204" pitchFamily="34" charset="0"/>
              </a:rPr>
              <a:t> اما </a:t>
            </a:r>
            <a:r>
              <a:rPr lang="ar-IQ" dirty="0" err="1">
                <a:latin typeface="Arial" panose="020B0604020202020204" pitchFamily="34" charset="0"/>
                <a:cs typeface="Arial" panose="020B0604020202020204" pitchFamily="34" charset="0"/>
              </a:rPr>
              <a:t>مساؤها</a:t>
            </a:r>
            <a:r>
              <a:rPr lang="ar-IQ" dirty="0">
                <a:latin typeface="Arial" panose="020B0604020202020204" pitchFamily="34" charset="0"/>
                <a:cs typeface="Arial" panose="020B0604020202020204" pitchFamily="34" charset="0"/>
              </a:rPr>
              <a:t> 1 -ان المحاصيل التي تخزن بهذه الطريقة تأتي من مصادر مختلفة فهي خليط من الحبوب تختلف نوعا وجودة ونظافة وقلما تخلو هذه الاكوام من </a:t>
            </a:r>
            <a:r>
              <a:rPr lang="ar-IQ" dirty="0" err="1">
                <a:latin typeface="Arial" panose="020B0604020202020204" pitchFamily="34" charset="0"/>
                <a:cs typeface="Arial" panose="020B0604020202020204" pitchFamily="34" charset="0"/>
              </a:rPr>
              <a:t>الافات</a:t>
            </a:r>
            <a:r>
              <a:rPr lang="ar-IQ" dirty="0">
                <a:latin typeface="Arial" panose="020B0604020202020204" pitchFamily="34" charset="0"/>
                <a:cs typeface="Arial" panose="020B0604020202020204" pitchFamily="34" charset="0"/>
              </a:rPr>
              <a:t> الحشرية خاصة الخنافس وسرعان ما تنتقل العدوى من كومة الى اخرى وتصبح </a:t>
            </a:r>
            <a:r>
              <a:rPr lang="ar-IQ" sz="2400" dirty="0">
                <a:latin typeface="Arial" panose="020B0604020202020204" pitchFamily="34" charset="0"/>
                <a:cs typeface="Arial" panose="020B0604020202020204" pitchFamily="34" charset="0"/>
              </a:rPr>
              <a:t>مصدر</a:t>
            </a:r>
            <a:r>
              <a:rPr lang="ar-IQ" dirty="0">
                <a:latin typeface="Arial" panose="020B0604020202020204" pitchFamily="34" charset="0"/>
                <a:cs typeface="Arial" panose="020B0604020202020204" pitchFamily="34" charset="0"/>
              </a:rPr>
              <a:t> لعدوى المحصول الجديد بالحقل </a:t>
            </a:r>
          </a:p>
          <a:p>
            <a:pPr>
              <a:lnSpc>
                <a:spcPct val="200000"/>
              </a:lnSpc>
            </a:pPr>
            <a:r>
              <a:rPr lang="ar-IQ" dirty="0">
                <a:latin typeface="Arial" panose="020B0604020202020204" pitchFamily="34" charset="0"/>
                <a:cs typeface="Arial" panose="020B0604020202020204" pitchFamily="34" charset="0"/>
              </a:rPr>
              <a:t>2-تترك الاكوام مكشوفة معرضة لفتك الحشرات او اكل الطيور وتلويثها للطبقة السطحية </a:t>
            </a:r>
            <a:r>
              <a:rPr lang="ar-IQ" dirty="0" err="1">
                <a:latin typeface="Arial" panose="020B0604020202020204" pitchFamily="34" charset="0"/>
                <a:cs typeface="Arial" panose="020B0604020202020204" pitchFamily="34" charset="0"/>
              </a:rPr>
              <a:t>بمخلفا</a:t>
            </a:r>
            <a:r>
              <a:rPr lang="ar-IQ" dirty="0">
                <a:latin typeface="Arial" panose="020B0604020202020204" pitchFamily="34" charset="0"/>
                <a:cs typeface="Arial" panose="020B0604020202020204" pitchFamily="34" charset="0"/>
              </a:rPr>
              <a:t> </a:t>
            </a:r>
            <a:r>
              <a:rPr lang="ar-IQ" dirty="0" err="1">
                <a:latin typeface="Arial" panose="020B0604020202020204" pitchFamily="34" charset="0"/>
                <a:cs typeface="Arial" panose="020B0604020202020204" pitchFamily="34" charset="0"/>
              </a:rPr>
              <a:t>تها</a:t>
            </a:r>
            <a:r>
              <a:rPr lang="ar-IQ" dirty="0">
                <a:latin typeface="Arial" panose="020B0604020202020204" pitchFamily="34" charset="0"/>
                <a:cs typeface="Arial" panose="020B0604020202020204" pitchFamily="34" charset="0"/>
              </a:rPr>
              <a:t> </a:t>
            </a:r>
          </a:p>
          <a:p>
            <a:pPr>
              <a:lnSpc>
                <a:spcPct val="200000"/>
              </a:lnSpc>
            </a:pPr>
            <a:r>
              <a:rPr lang="ar-IQ" dirty="0">
                <a:latin typeface="Arial" panose="020B0604020202020204" pitchFamily="34" charset="0"/>
                <a:cs typeface="Arial" panose="020B0604020202020204" pitchFamily="34" charset="0"/>
              </a:rPr>
              <a:t>3 -تصاب الحبوب بتلف كبير ايضا من ماء المطر او الرطوبة الارضية</a:t>
            </a:r>
          </a:p>
        </p:txBody>
      </p:sp>
    </p:spTree>
    <p:extLst>
      <p:ext uri="{BB962C8B-B14F-4D97-AF65-F5344CB8AC3E}">
        <p14:creationId xmlns:p14="http://schemas.microsoft.com/office/powerpoint/2010/main" val="256690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8968E0-6115-84E5-A185-5875C576B2F3}"/>
              </a:ext>
            </a:extLst>
          </p:cNvPr>
          <p:cNvSpPr>
            <a:spLocks noGrp="1"/>
          </p:cNvSpPr>
          <p:nvPr>
            <p:ph type="title"/>
          </p:nvPr>
        </p:nvSpPr>
        <p:spPr>
          <a:xfrm>
            <a:off x="457200" y="704088"/>
            <a:ext cx="8291264" cy="852704"/>
          </a:xfrm>
        </p:spPr>
        <p:txBody>
          <a:bodyPr/>
          <a:lstStyle/>
          <a:p>
            <a:r>
              <a:rPr lang="ar-IQ" dirty="0"/>
              <a:t>الطمر في المدافن </a:t>
            </a:r>
          </a:p>
        </p:txBody>
      </p:sp>
      <p:sp>
        <p:nvSpPr>
          <p:cNvPr id="4" name="مربع نص 3">
            <a:extLst>
              <a:ext uri="{FF2B5EF4-FFF2-40B4-BE49-F238E27FC236}">
                <a16:creationId xmlns:a16="http://schemas.microsoft.com/office/drawing/2014/main" id="{2056C958-B2BB-2699-22A6-FF5510944C51}"/>
              </a:ext>
            </a:extLst>
          </p:cNvPr>
          <p:cNvSpPr txBox="1"/>
          <p:nvPr/>
        </p:nvSpPr>
        <p:spPr>
          <a:xfrm>
            <a:off x="611560" y="1706552"/>
            <a:ext cx="8136904" cy="3046988"/>
          </a:xfrm>
          <a:prstGeom prst="rect">
            <a:avLst/>
          </a:prstGeom>
          <a:noFill/>
        </p:spPr>
        <p:txBody>
          <a:bodyPr wrap="square">
            <a:spAutoFit/>
          </a:bodyPr>
          <a:lstStyle/>
          <a:p>
            <a:r>
              <a:rPr lang="ar-IQ" sz="2400" dirty="0"/>
              <a:t>طمر الحبوب في جوف الارض ) المدافن ( </a:t>
            </a:r>
            <a:r>
              <a:rPr lang="en-US" sz="2400" dirty="0"/>
              <a:t>storage ground under </a:t>
            </a:r>
            <a:r>
              <a:rPr lang="ar-IQ" sz="2400" dirty="0"/>
              <a:t>والمدفن عبارة عن حفرة تعمل في الارض على شكل دائرة او مستطيلة وبأعماق مختلفة و تدك ارضيتها وتطلى جدرانها وتملئ بالحبوب ثم تغطى بالواح من الخشب والحصير ثم تردم بالطين وهذه الطريقة سائدة في المناطق الوسطى من العراق </a:t>
            </a:r>
            <a:r>
              <a:rPr lang="ar-IQ" sz="2400" dirty="0" err="1"/>
              <a:t>ولايمكن</a:t>
            </a:r>
            <a:r>
              <a:rPr lang="ar-IQ" sz="2400" dirty="0"/>
              <a:t> الاعتماد على هذه الطريقة في تخزين كميات كبيرة من الحبوب بالرغم ان منطقة التخزين خالية من النمل وبعيدة عن مياه الامطار والحبوب جافة بطبيعتها عند التخزين فان الحبوب المخزونة بهذه الطريقة تبقى سليمة من الاصابة بالحشرات والتعفن وذلك بسبب زيادة ثاني اوكسيد الكاربون الناتج   من تنفس الحبوب وتنفس الحشرات يؤدي الى قتل الاصابات الحشرية . </a:t>
            </a:r>
            <a:r>
              <a:rPr lang="ar-IQ" sz="2400" dirty="0" err="1"/>
              <a:t>ويالاحظ</a:t>
            </a:r>
            <a:r>
              <a:rPr lang="ar-IQ" sz="2400" dirty="0"/>
              <a:t> كلما ازداد العمق المدفن كان اصلح لتخزين الحبوب . </a:t>
            </a:r>
          </a:p>
        </p:txBody>
      </p:sp>
    </p:spTree>
    <p:extLst>
      <p:ext uri="{BB962C8B-B14F-4D97-AF65-F5344CB8AC3E}">
        <p14:creationId xmlns:p14="http://schemas.microsoft.com/office/powerpoint/2010/main" val="129517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A5127B-9E5E-9586-F623-B609393B0AFC}"/>
              </a:ext>
            </a:extLst>
          </p:cNvPr>
          <p:cNvSpPr>
            <a:spLocks noGrp="1"/>
          </p:cNvSpPr>
          <p:nvPr>
            <p:ph type="title"/>
          </p:nvPr>
        </p:nvSpPr>
        <p:spPr/>
        <p:txBody>
          <a:bodyPr/>
          <a:lstStyle/>
          <a:p>
            <a:r>
              <a:rPr lang="ar-IQ" dirty="0"/>
              <a:t>التخزين في غرف طينية </a:t>
            </a:r>
          </a:p>
        </p:txBody>
      </p:sp>
      <p:sp>
        <p:nvSpPr>
          <p:cNvPr id="4" name="مربع نص 3">
            <a:extLst>
              <a:ext uri="{FF2B5EF4-FFF2-40B4-BE49-F238E27FC236}">
                <a16:creationId xmlns:a16="http://schemas.microsoft.com/office/drawing/2014/main" id="{B1DC9F81-902D-EE40-FBB4-5BDD7631CA22}"/>
              </a:ext>
            </a:extLst>
          </p:cNvPr>
          <p:cNvSpPr txBox="1"/>
          <p:nvPr/>
        </p:nvSpPr>
        <p:spPr>
          <a:xfrm>
            <a:off x="82624" y="2122051"/>
            <a:ext cx="8305800" cy="3347070"/>
          </a:xfrm>
          <a:prstGeom prst="rect">
            <a:avLst/>
          </a:prstGeom>
          <a:noFill/>
        </p:spPr>
        <p:txBody>
          <a:bodyPr wrap="square">
            <a:spAutoFit/>
          </a:bodyPr>
          <a:lstStyle/>
          <a:p>
            <a:pPr>
              <a:lnSpc>
                <a:spcPct val="200000"/>
              </a:lnSpc>
            </a:pPr>
            <a:r>
              <a:rPr lang="ar-IQ" dirty="0">
                <a:latin typeface="Arial" panose="020B0604020202020204" pitchFamily="34" charset="0"/>
                <a:cs typeface="Arial" panose="020B0604020202020204" pitchFamily="34" charset="0"/>
              </a:rPr>
              <a:t>تخصص احدى غرف المنزل لتخزين الحبوب ويطلق عليها اسم غرفةالارزاق  ويتم التخزين </a:t>
            </a:r>
            <a:r>
              <a:rPr lang="ar-IQ" dirty="0" err="1">
                <a:latin typeface="Arial" panose="020B0604020202020204" pitchFamily="34" charset="0"/>
                <a:cs typeface="Arial" panose="020B0604020202020204" pitchFamily="34" charset="0"/>
              </a:rPr>
              <a:t>باحدى</a:t>
            </a:r>
            <a:r>
              <a:rPr lang="ar-IQ" dirty="0">
                <a:latin typeface="Arial" panose="020B0604020202020204" pitchFamily="34" charset="0"/>
                <a:cs typeface="Arial" panose="020B0604020202020204" pitchFamily="34" charset="0"/>
              </a:rPr>
              <a:t> الطريقتين </a:t>
            </a:r>
          </a:p>
          <a:p>
            <a:pPr marL="342900" indent="-342900">
              <a:lnSpc>
                <a:spcPct val="200000"/>
              </a:lnSpc>
              <a:buAutoNum type="arabic1Minus"/>
            </a:pPr>
            <a:r>
              <a:rPr lang="ar-IQ" dirty="0">
                <a:latin typeface="Arial" panose="020B0604020202020204" pitchFamily="34" charset="0"/>
                <a:cs typeface="Arial" panose="020B0604020202020204" pitchFamily="34" charset="0"/>
              </a:rPr>
              <a:t>يعمل حوض داخل الغرفة طوله مساوي لطول الغرفة او عرضها </a:t>
            </a:r>
            <a:r>
              <a:rPr lang="ar-IQ" dirty="0" err="1">
                <a:latin typeface="Arial" panose="020B0604020202020204" pitchFamily="34" charset="0"/>
                <a:cs typeface="Arial" panose="020B0604020202020204" pitchFamily="34" charset="0"/>
              </a:rPr>
              <a:t>ولايتجاوزر</a:t>
            </a:r>
            <a:r>
              <a:rPr lang="ar-IQ" dirty="0">
                <a:latin typeface="Arial" panose="020B0604020202020204" pitchFamily="34" charset="0"/>
                <a:cs typeface="Arial" panose="020B0604020202020204" pitchFamily="34" charset="0"/>
              </a:rPr>
              <a:t> مترين بارتفاع 1 متر</a:t>
            </a:r>
          </a:p>
          <a:p>
            <a:pPr marL="342900" indent="-342900">
              <a:lnSpc>
                <a:spcPct val="200000"/>
              </a:lnSpc>
              <a:buAutoNum type="arabic1Minus"/>
            </a:pPr>
            <a:r>
              <a:rPr lang="ar-IQ" dirty="0">
                <a:latin typeface="Arial" panose="020B0604020202020204" pitchFamily="34" charset="0"/>
                <a:cs typeface="Arial" panose="020B0604020202020204" pitchFamily="34" charset="0"/>
              </a:rPr>
              <a:t> وتخزن الحبوب السائبة وهذه الطريقة التمنع الاصابة الحبوب </a:t>
            </a:r>
            <a:r>
              <a:rPr lang="ar-IQ" dirty="0" err="1">
                <a:latin typeface="Arial" panose="020B0604020202020204" pitchFamily="34" charset="0"/>
                <a:cs typeface="Arial" panose="020B0604020202020204" pitchFamily="34" charset="0"/>
              </a:rPr>
              <a:t>يالحشرات</a:t>
            </a:r>
            <a:r>
              <a:rPr lang="ar-IQ" dirty="0">
                <a:latin typeface="Arial" panose="020B0604020202020204" pitchFamily="34" charset="0"/>
                <a:cs typeface="Arial" panose="020B0604020202020204" pitchFamily="34" charset="0"/>
              </a:rPr>
              <a:t> او القوارض </a:t>
            </a:r>
          </a:p>
          <a:p>
            <a:pPr marL="342900" indent="-342900">
              <a:lnSpc>
                <a:spcPct val="200000"/>
              </a:lnSpc>
              <a:buAutoNum type="arabic1Minus"/>
            </a:pPr>
            <a:r>
              <a:rPr lang="ar-IQ" dirty="0">
                <a:latin typeface="Arial" panose="020B0604020202020204" pitchFamily="34" charset="0"/>
                <a:cs typeface="Arial" panose="020B0604020202020204" pitchFamily="34" charset="0"/>
              </a:rPr>
              <a:t>ب- تمد في الغرفة قواعد خشبية ترتفع عن سطح </a:t>
            </a:r>
            <a:r>
              <a:rPr lang="ar-IQ" dirty="0" err="1">
                <a:latin typeface="Arial" panose="020B0604020202020204" pitchFamily="34" charset="0"/>
                <a:cs typeface="Arial" panose="020B0604020202020204" pitchFamily="34" charset="0"/>
              </a:rPr>
              <a:t>االارض</a:t>
            </a:r>
            <a:r>
              <a:rPr lang="ar-IQ" dirty="0">
                <a:latin typeface="Arial" panose="020B0604020202020204" pitchFamily="34" charset="0"/>
                <a:cs typeface="Arial" panose="020B0604020202020204" pitchFamily="34" charset="0"/>
              </a:rPr>
              <a:t>  حوالي 30- 40 سم وتشغل معظم مساحة الغرفة وتطلى القواعد الخشبية بالقير وتعبا الحبوب في اكياس و يتم رصها فوق الواح خشبية تمتد على القواعد ويترك بين كل </a:t>
            </a:r>
            <a:r>
              <a:rPr lang="ar-IQ" dirty="0" err="1">
                <a:latin typeface="Arial" panose="020B0604020202020204" pitchFamily="34" charset="0"/>
                <a:cs typeface="Arial" panose="020B0604020202020204" pitchFamily="34" charset="0"/>
              </a:rPr>
              <a:t>رصة</a:t>
            </a:r>
            <a:r>
              <a:rPr lang="ar-IQ" dirty="0">
                <a:latin typeface="Arial" panose="020B0604020202020204" pitchFamily="34" charset="0"/>
                <a:cs typeface="Arial" panose="020B0604020202020204" pitchFamily="34" charset="0"/>
              </a:rPr>
              <a:t> واخرى فراغ للتهوية والفحص </a:t>
            </a:r>
            <a:r>
              <a:rPr lang="ar-IQ" dirty="0"/>
              <a:t>. </a:t>
            </a:r>
          </a:p>
        </p:txBody>
      </p:sp>
    </p:spTree>
    <p:extLst>
      <p:ext uri="{BB962C8B-B14F-4D97-AF65-F5344CB8AC3E}">
        <p14:creationId xmlns:p14="http://schemas.microsoft.com/office/powerpoint/2010/main" val="346444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7DF5D2-DA51-93DA-1AC3-53C0399DE19C}"/>
              </a:ext>
            </a:extLst>
          </p:cNvPr>
          <p:cNvSpPr>
            <a:spLocks noGrp="1"/>
          </p:cNvSpPr>
          <p:nvPr>
            <p:ph type="title"/>
          </p:nvPr>
        </p:nvSpPr>
        <p:spPr/>
        <p:txBody>
          <a:bodyPr/>
          <a:lstStyle/>
          <a:p>
            <a:r>
              <a:rPr lang="ar-IQ" dirty="0"/>
              <a:t>التخزين في احواض اسمنتية </a:t>
            </a:r>
          </a:p>
        </p:txBody>
      </p:sp>
      <p:sp>
        <p:nvSpPr>
          <p:cNvPr id="4" name="مربع نص 3">
            <a:extLst>
              <a:ext uri="{FF2B5EF4-FFF2-40B4-BE49-F238E27FC236}">
                <a16:creationId xmlns:a16="http://schemas.microsoft.com/office/drawing/2014/main" id="{A9510F43-6404-E26F-61AA-7492C8C9C9DB}"/>
              </a:ext>
            </a:extLst>
          </p:cNvPr>
          <p:cNvSpPr txBox="1"/>
          <p:nvPr/>
        </p:nvSpPr>
        <p:spPr>
          <a:xfrm>
            <a:off x="457200" y="2526437"/>
            <a:ext cx="7859216" cy="2246769"/>
          </a:xfrm>
          <a:prstGeom prst="rect">
            <a:avLst/>
          </a:prstGeom>
          <a:noFill/>
        </p:spPr>
        <p:txBody>
          <a:bodyPr wrap="square">
            <a:spAutoFit/>
          </a:bodyPr>
          <a:lstStyle/>
          <a:p>
            <a:r>
              <a:rPr lang="ar-IQ" sz="2800" dirty="0"/>
              <a:t>تعتبرا لا حواض الاسمنتية امتدادا وتطوير لعملية التخزين في العراء وتتلخص العملية بناء حوض اسمنتي من ثالث جدران اما الجهة الرابعة تبقى مفتوحة لدخول الات التعبئة ويغطى الحوض بالقماش المشمع لحماية الحبوب من الامطار والطيور والغبار وتستخدم هذه الطريقة في المزارع المتوسطة المساحة والتخزين لفترة محدودة بسبب الاصابة بالحشرات </a:t>
            </a:r>
          </a:p>
        </p:txBody>
      </p:sp>
    </p:spTree>
    <p:extLst>
      <p:ext uri="{BB962C8B-B14F-4D97-AF65-F5344CB8AC3E}">
        <p14:creationId xmlns:p14="http://schemas.microsoft.com/office/powerpoint/2010/main" val="1484639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121F36-4014-0F1F-1E5C-D27EE6E505FC}"/>
              </a:ext>
            </a:extLst>
          </p:cNvPr>
          <p:cNvSpPr>
            <a:spLocks noGrp="1"/>
          </p:cNvSpPr>
          <p:nvPr>
            <p:ph type="title"/>
          </p:nvPr>
        </p:nvSpPr>
        <p:spPr/>
        <p:txBody>
          <a:bodyPr/>
          <a:lstStyle/>
          <a:p>
            <a:r>
              <a:rPr lang="ar-IQ" dirty="0"/>
              <a:t>الصوامع المعدنية </a:t>
            </a:r>
          </a:p>
        </p:txBody>
      </p:sp>
      <p:sp>
        <p:nvSpPr>
          <p:cNvPr id="3" name="عنصر نائب للمحتوى 2">
            <a:extLst>
              <a:ext uri="{FF2B5EF4-FFF2-40B4-BE49-F238E27FC236}">
                <a16:creationId xmlns:a16="http://schemas.microsoft.com/office/drawing/2014/main" id="{184169F7-1BD1-A004-4A2F-3A36D876E482}"/>
              </a:ext>
            </a:extLst>
          </p:cNvPr>
          <p:cNvSpPr>
            <a:spLocks noGrp="1"/>
          </p:cNvSpPr>
          <p:nvPr>
            <p:ph idx="1"/>
          </p:nvPr>
        </p:nvSpPr>
        <p:spPr/>
        <p:txBody>
          <a:bodyPr/>
          <a:lstStyle/>
          <a:p>
            <a:r>
              <a:rPr lang="ar-IQ" dirty="0"/>
              <a:t>تستخدم في المزارع ، وتصنع من الالمنيوم العاكس للحرارة وتسع الواحدة منها 300-1000 طن من الحبوب وقد تقام على قاعدة اسمنتية ومن مميزاتها </a:t>
            </a:r>
          </a:p>
          <a:p>
            <a:r>
              <a:rPr lang="ar-IQ" dirty="0"/>
              <a:t>// 1 -قابلة للفك والتركيب ويسهل نقلها من مكان الى اخر وتسهل اقامتها في وقت قصير 2 -غير قابلة للصدأ الالمنيوم  عاكس للحرارة 3</a:t>
            </a:r>
          </a:p>
          <a:p>
            <a:endParaRPr lang="ar-IQ" dirty="0"/>
          </a:p>
          <a:p>
            <a:r>
              <a:rPr lang="ar-IQ" dirty="0"/>
              <a:t> -متينة تتحمل العمل لمدة طويلة </a:t>
            </a:r>
            <a:r>
              <a:rPr lang="ar-IQ" dirty="0" err="1"/>
              <a:t>وتتاثر</a:t>
            </a:r>
            <a:r>
              <a:rPr lang="ar-IQ" dirty="0"/>
              <a:t> بالعوامل الجوية والاحتراق</a:t>
            </a:r>
          </a:p>
          <a:p>
            <a:r>
              <a:rPr lang="ar-IQ" dirty="0"/>
              <a:t> 4 -تحمي الحبوب من الطيور والقوارض </a:t>
            </a:r>
          </a:p>
          <a:p>
            <a:r>
              <a:rPr lang="ar-IQ" dirty="0"/>
              <a:t>ومن مساوئها : ارتفاع تكاليف القاعدة الاسمنتية وانها قد تسرب الحشرات واطوارها الى الداخل من خلال الفتحات السفلية كما ان غازات التدخين قد تتسرب منها</a:t>
            </a:r>
          </a:p>
        </p:txBody>
      </p:sp>
    </p:spTree>
    <p:extLst>
      <p:ext uri="{BB962C8B-B14F-4D97-AF65-F5344CB8AC3E}">
        <p14:creationId xmlns:p14="http://schemas.microsoft.com/office/powerpoint/2010/main" val="2363696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FFFFFF"/>
      </a:dk1>
      <a:lt1>
        <a:sysClr val="window" lastClr="000000"/>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FFFFFF"/>
      </a:dk1>
      <a:lt1>
        <a:sysClr val="window" lastClr="000000"/>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68</TotalTime>
  <Words>708</Words>
  <Application>Microsoft Office PowerPoint</Application>
  <PresentationFormat>عرض على الشاشة (4:3)</PresentationFormat>
  <Paragraphs>51</Paragraphs>
  <Slides>13</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13</vt:i4>
      </vt:variant>
    </vt:vector>
  </HeadingPairs>
  <TitlesOfParts>
    <vt:vector size="18" baseType="lpstr">
      <vt:lpstr>Arial</vt:lpstr>
      <vt:lpstr>Calibri</vt:lpstr>
      <vt:lpstr>Constantia</vt:lpstr>
      <vt:lpstr>Wingdings 2</vt:lpstr>
      <vt:lpstr>تدفق</vt:lpstr>
      <vt:lpstr>افات خزن </vt:lpstr>
      <vt:lpstr>ما هي الاهمية من تخزين الحبوب </vt:lpstr>
      <vt:lpstr>طرق التخزين </vt:lpstr>
      <vt:lpstr>.6- التخزين في الصوامع storage in silos</vt:lpstr>
      <vt:lpstr>التخزين في العراء </vt:lpstr>
      <vt:lpstr>الطمر في المدافن </vt:lpstr>
      <vt:lpstr>التخزين في غرف طينية </vt:lpstr>
      <vt:lpstr>التخزين في احواض اسمنتية </vt:lpstr>
      <vt:lpstr>الصوامع المعدنية </vt:lpstr>
      <vt:lpstr>التخزين في المخازن storage in ware house </vt:lpstr>
      <vt:lpstr>ماهي الشروط اللازمة توفرها في بناء المخازن المثالية </vt:lpstr>
      <vt:lpstr>ماهي مواصفات الحبوب  التي يتم استلامها لتخزينها في الصوامع </vt:lpstr>
      <vt:lpstr>ماهي التحاليل   التي تجرى على الحبوب في المختبرات التابعة الى للدائرة  في حالة قبول  شحنة الحبوب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افات خزن</dc:title>
  <dc:creator>anam</dc:creator>
  <cp:lastModifiedBy>uob18</cp:lastModifiedBy>
  <cp:revision>9</cp:revision>
  <dcterms:created xsi:type="dcterms:W3CDTF">2007-05-13T11:35:12Z</dcterms:created>
  <dcterms:modified xsi:type="dcterms:W3CDTF">2023-03-31T20:08:35Z</dcterms:modified>
</cp:coreProperties>
</file>